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8"/>
  </p:notesMasterIdLst>
  <p:sldIdLst>
    <p:sldId id="1048" r:id="rId2"/>
    <p:sldId id="1263" r:id="rId3"/>
    <p:sldId id="644" r:id="rId4"/>
    <p:sldId id="1264" r:id="rId5"/>
    <p:sldId id="645" r:id="rId6"/>
    <p:sldId id="641" r:id="rId7"/>
    <p:sldId id="642" r:id="rId8"/>
    <p:sldId id="1266" r:id="rId9"/>
    <p:sldId id="1268" r:id="rId10"/>
    <p:sldId id="1269" r:id="rId11"/>
    <p:sldId id="1270" r:id="rId12"/>
    <p:sldId id="1267" r:id="rId13"/>
    <p:sldId id="1271" r:id="rId14"/>
    <p:sldId id="1272" r:id="rId15"/>
    <p:sldId id="698" r:id="rId16"/>
    <p:sldId id="813" r:id="rId17"/>
  </p:sldIdLst>
  <p:sldSz cx="12192000" cy="6858000"/>
  <p:notesSz cx="6858000" cy="9144000"/>
  <p:embeddedFontLst>
    <p:embeddedFont>
      <p:font typeface="메이플스토리" panose="020B0600000101010101" charset="-127"/>
      <p:regular r:id="rId19"/>
      <p:bold r:id="rId20"/>
    </p:embeddedFont>
    <p:embeddedFont>
      <p:font typeface="Pretendard Black" panose="02000A03000000020004" pitchFamily="50" charset="-127"/>
      <p:bold r:id="rId21"/>
    </p:embeddedFont>
    <p:embeddedFont>
      <p:font typeface="Pretendard Light" panose="02000403000000020004" pitchFamily="50" charset="-127"/>
      <p:regular r:id="rId22"/>
    </p:embeddedFont>
    <p:embeddedFont>
      <p:font typeface="Pretendard Medium" panose="02000603000000020004" pitchFamily="50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99"/>
    <a:srgbClr val="FF5050"/>
    <a:srgbClr val="FF7C80"/>
    <a:srgbClr val="2B2B2B"/>
    <a:srgbClr val="00B050"/>
    <a:srgbClr val="ED7D31"/>
    <a:srgbClr val="0059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65" autoAdjust="0"/>
    <p:restoredTop sz="91676" autoAdjust="0"/>
  </p:normalViewPr>
  <p:slideViewPr>
    <p:cSldViewPr snapToGrid="0">
      <p:cViewPr varScale="1">
        <p:scale>
          <a:sx n="141" d="100"/>
          <a:sy n="141" d="100"/>
        </p:scale>
        <p:origin x="1152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2404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A13A867C-D490-40C2-AB8D-A60FA70A9BF5}" type="datetimeFigureOut">
              <a:rPr lang="ko-KR" altLang="en-US" smtClean="0"/>
              <a:pPr/>
              <a:t>2025-11-07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3E35EA20-6519-4513-9EDC-C89C5369BA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166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361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6397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DCA84-D834-7EED-20D1-8EA7A0219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52C2548-3BDB-0A27-ACDF-B4EE7E71B6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C03A41-0342-B6B6-15E4-6C583E424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4762EC-19F5-CEE1-1915-8492FF1648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40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FB6271-4BE0-0899-E10F-BEDE57F77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EE3F-2E9A-4FD8-8B8A-8619F3E161C0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396ACF-33BF-8F05-8A89-B4A950B2B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E491FF2-4362-D667-E80C-A0CD33AA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500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>
            <a:lvl1pPr>
              <a:defRPr sz="48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7" y="1511166"/>
            <a:ext cx="11701221" cy="4665797"/>
          </a:xfrm>
        </p:spPr>
        <p:txBody>
          <a:bodyPr lIns="90000" rIns="90000"/>
          <a:lstStyle>
            <a:lvl1pPr marL="228600" indent="-228600">
              <a:lnSpc>
                <a:spcPct val="120000"/>
              </a:lnSpc>
              <a:buFont typeface="Wingdings" panose="05000000000000000000" pitchFamily="2" charset="2"/>
              <a:buChar char="§"/>
              <a:defRPr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2A9EA12E-03D9-7F07-36B9-45CCAAFB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73549C7E-B7CA-2916-680F-BE948DD7C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02BC9AC-AD9B-31DE-3356-B3228C35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402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930400"/>
            <a:ext cx="10515600" cy="442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4C1235-ECD8-45EF-A491-D87AB5849B8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F5E23C3-0E3D-4E4E-8486-D7FB4C073DC1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613B58-6057-4476-7DF4-335938A153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5D03663-69E4-5E86-E2CF-1E5CB45A8C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67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B7AE7F-26ED-35B6-1BBA-A08CB8ECE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88D8DD-7148-8B19-6172-B0A169CFC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8CD1D6-87C8-BD82-7711-368227F17A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208518-1B3C-A417-C6AC-99F9C66D12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D843F92-B722-06A6-9A56-0A03BE26CF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532A15-9ECF-C043-5CC2-911757B5A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8C49-CED7-4A86-9B4A-621D7F62EE92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998F67-77F3-1632-EC3C-114B75C5A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AB6C1BB-6866-2A3B-A1F3-28B5D93C1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092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AD115-409A-442E-434C-D90831860530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2AE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2" y="126744"/>
            <a:ext cx="1557011" cy="334766"/>
          </a:xfrm>
          <a:prstGeom prst="rect">
            <a:avLst/>
          </a:prstGeom>
        </p:spPr>
      </p:pic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CA45D7C8-4A0F-13D7-9F9C-7A4D3AB80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8991" y="6470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5E23C3-0E3D-4E4E-8486-D7FB4C073DC1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6BF42AC9-BE86-7782-13FD-7864483A1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1717F22-7FAF-5E74-F536-7D7AA49A5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9809" y="64610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72B154-9B8C-E7FF-80ED-72C1CA1F70ED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00F209"/>
          </a:solidFill>
          <a:ln>
            <a:solidFill>
              <a:srgbClr val="00F2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Black" panose="02000A03000000020004" pitchFamily="2" charset="-127"/>
          <a:ea typeface="Pretendard Black" panose="02000A03000000020004" pitchFamily="2" charset="-127"/>
          <a:cs typeface="Pretendard Black" panose="02000A03000000020004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Medium" panose="02000603000000020004" pitchFamily="2" charset="-127"/>
          <a:ea typeface="Pretendard Medium" panose="02000603000000020004" pitchFamily="2" charset="-127"/>
          <a:cs typeface="Pretendard Medium" panose="02000603000000020004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FE122-E831-904C-0AAE-87F481BD3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561" y="2541087"/>
            <a:ext cx="853440" cy="935038"/>
          </a:xfrm>
        </p:spPr>
        <p:txBody>
          <a:bodyPr/>
          <a:lstStyle/>
          <a:p>
            <a:r>
              <a:rPr lang="en-US" altLang="ko-KR" b="1" dirty="0">
                <a:latin typeface="메이플스토리" panose="020B0600000101010101" charset="-127"/>
                <a:ea typeface="메이플스토리" panose="020B0600000101010101" charset="-127"/>
              </a:rPr>
              <a:t>x</a:t>
            </a:r>
            <a:endParaRPr lang="ko-KR" altLang="en-US" b="1" dirty="0">
              <a:solidFill>
                <a:srgbClr val="0070C0"/>
              </a:solidFill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AD1B1D-CD7D-EE4E-41B0-87A1CCAAD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89" y="3670957"/>
            <a:ext cx="3021223" cy="45622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C9A9E68-1C40-179C-9126-E3D84DE20A0A}"/>
              </a:ext>
            </a:extLst>
          </p:cNvPr>
          <p:cNvGrpSpPr/>
          <p:nvPr/>
        </p:nvGrpSpPr>
        <p:grpSpPr>
          <a:xfrm>
            <a:off x="2251608" y="2636151"/>
            <a:ext cx="7688784" cy="944801"/>
            <a:chOff x="2377440" y="2657237"/>
            <a:chExt cx="7688784" cy="94480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E78D3EA-D15D-AC23-FCDE-3921C4292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9307" y="2667000"/>
              <a:ext cx="2996917" cy="935038"/>
            </a:xfrm>
            <a:prstGeom prst="rect">
              <a:avLst/>
            </a:prstGeom>
          </p:spPr>
        </p:pic>
        <p:pic>
          <p:nvPicPr>
            <p:cNvPr id="10" name="그림 9" descr="그래픽, 그래픽 디자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A611E206-8734-8C1B-C7A0-99730D8C0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7440" y="2657237"/>
              <a:ext cx="3459480" cy="744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912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96D46-2003-B278-F042-FAB8926CE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0E91B3-CC67-7171-CBB9-010AFBB8D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 처리 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D375A1-58D5-C01F-938D-7BB470720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4846" y="1304194"/>
            <a:ext cx="8796152" cy="726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✅ 모든 예외 처리 </a:t>
            </a:r>
            <a:r>
              <a:rPr lang="en-US" altLang="ko-KR" dirty="0"/>
              <a:t>(except Exception as e)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9F02FE-59C7-BE84-F542-FFB51418C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029CFB-5537-F2C7-8C4E-2DE918B3B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7908CD-BC74-C31A-9A41-87BA4C27327D}"/>
              </a:ext>
            </a:extLst>
          </p:cNvPr>
          <p:cNvSpPr txBox="1"/>
          <p:nvPr/>
        </p:nvSpPr>
        <p:spPr>
          <a:xfrm>
            <a:off x="1606714" y="5394488"/>
            <a:ext cx="8860971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⚠️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광범위한 예외 처리는 디버깅을 어렵게 만들 수 있으므로 필요한 경우에만 사용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7" name="그림 6" descr="텍스트, 스크린샷, 디스플레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CFB365E-1D39-A200-167A-90A4173F2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3" t="20221" r="9709" b="19551"/>
          <a:stretch>
            <a:fillRect/>
          </a:stretch>
        </p:blipFill>
        <p:spPr>
          <a:xfrm>
            <a:off x="1661886" y="1908629"/>
            <a:ext cx="8860972" cy="348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43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A316F-1275-DFD6-233B-0E9250B14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9EBBA4-3C26-93EF-A4A4-A9F4021D4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 처리 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684D68-B987-90CE-B006-354D5239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6171" y="1207953"/>
            <a:ext cx="8796152" cy="726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✅ 예외 객체 활용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D23850-C5C2-F85F-F37F-2B2BD53A9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610826C-1AF7-5C37-8476-C5061C930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10" name="그림 9" descr="텍스트, 스크린샷, 디스플레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23F6485-FE24-8042-D086-AB2FCAABD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9" t="16500" r="9416" b="16110"/>
          <a:stretch>
            <a:fillRect/>
          </a:stretch>
        </p:blipFill>
        <p:spPr>
          <a:xfrm>
            <a:off x="2354942" y="1777784"/>
            <a:ext cx="7511143" cy="38898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7A81BF-8C31-AAE4-0FD5-FB5856A0B846}"/>
              </a:ext>
            </a:extLst>
          </p:cNvPr>
          <p:cNvSpPr txBox="1"/>
          <p:nvPr/>
        </p:nvSpPr>
        <p:spPr>
          <a:xfrm>
            <a:off x="2264227" y="5605172"/>
            <a:ext cx="6115050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예외 정보를 출력하거나 타입 확인 가능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CC23E9-9623-D5E7-3E19-47877AA74608}"/>
              </a:ext>
            </a:extLst>
          </p:cNvPr>
          <p:cNvSpPr/>
          <p:nvPr/>
        </p:nvSpPr>
        <p:spPr>
          <a:xfrm>
            <a:off x="4137477" y="3491380"/>
            <a:ext cx="2368549" cy="316328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8000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FBA0B-BF33-66B3-DAB9-F37C1F06B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101390-F8F9-752D-F144-A6F383FE1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 처리 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E146A9-410F-9B8F-295B-F3B77D008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4846" y="1304194"/>
            <a:ext cx="8796152" cy="726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✅ 다중 </a:t>
            </a:r>
            <a:r>
              <a:rPr lang="en-US" altLang="ko-KR" dirty="0"/>
              <a:t>except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8921CE-53B7-29F2-AABF-622E80EFB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4009C4-967E-CF2B-5AE0-9A0A29F0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F4DABB-5D09-83FF-A7BA-FD0601EA0B2F}"/>
              </a:ext>
            </a:extLst>
          </p:cNvPr>
          <p:cNvSpPr txBox="1"/>
          <p:nvPr/>
        </p:nvSpPr>
        <p:spPr>
          <a:xfrm>
            <a:off x="1606715" y="5394488"/>
            <a:ext cx="6115050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여러 예외를 각각 처리</a:t>
            </a:r>
            <a:endParaRPr lang="en-US" altLang="ko-KR" b="1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3" name="그림 12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FA2BE8F-829B-37FD-0661-B7DB42448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8" t="16079" r="7523" b="16076"/>
          <a:stretch>
            <a:fillRect/>
          </a:stretch>
        </p:blipFill>
        <p:spPr>
          <a:xfrm>
            <a:off x="1697924" y="1889124"/>
            <a:ext cx="8796152" cy="356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743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72E68-1D2E-33B4-E2B8-79C74E903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16DF5A-6B35-975C-6749-BF75652C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 처리 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849550-22C0-2C0D-3090-F803C1F27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4846" y="1304194"/>
            <a:ext cx="8796152" cy="726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✅ </a:t>
            </a:r>
            <a:r>
              <a:rPr lang="en-US" altLang="ko-KR" dirty="0"/>
              <a:t>else </a:t>
            </a:r>
            <a:r>
              <a:rPr lang="ko-KR" altLang="en-US" dirty="0"/>
              <a:t>절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5F09DE-969E-146A-155D-B8D852245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842247-1313-CF26-4D4B-2BD5F36B1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262DB4-BE9A-9D61-603E-13B4571100E8}"/>
              </a:ext>
            </a:extLst>
          </p:cNvPr>
          <p:cNvSpPr txBox="1"/>
          <p:nvPr/>
        </p:nvSpPr>
        <p:spPr>
          <a:xfrm>
            <a:off x="1606715" y="5394488"/>
            <a:ext cx="6115050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else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절은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try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블록에서 예외가 발생하지 않았을 때 실행</a:t>
            </a:r>
            <a:endParaRPr lang="en-US" altLang="ko-KR" b="1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0" name="그림 9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E352418-D509-55F3-2C19-FFEDA9C2B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7" t="17602" r="7661" b="17602"/>
          <a:stretch>
            <a:fillRect/>
          </a:stretch>
        </p:blipFill>
        <p:spPr>
          <a:xfrm>
            <a:off x="1656617" y="2031130"/>
            <a:ext cx="8878765" cy="324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631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7E97F-5729-15AE-E3F3-087029713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DAF38C-8D81-E8B1-9F1A-7C1C782A7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 처리 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5F9C72-D75B-F461-1778-3AE73FF09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4846" y="1304194"/>
            <a:ext cx="8796152" cy="726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✅ </a:t>
            </a:r>
            <a:r>
              <a:rPr lang="en-US" altLang="ko-KR" dirty="0"/>
              <a:t>finally </a:t>
            </a:r>
            <a:r>
              <a:rPr lang="ko-KR" altLang="en-US" dirty="0"/>
              <a:t>절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9F36B7-6BED-70AC-405B-E34E1D827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8CC536C-EAEB-C59E-1C1F-A8B5B86B4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A8B65F-C99C-CA16-9F52-B991CB4C8357}"/>
              </a:ext>
            </a:extLst>
          </p:cNvPr>
          <p:cNvSpPr txBox="1"/>
          <p:nvPr/>
        </p:nvSpPr>
        <p:spPr>
          <a:xfrm>
            <a:off x="1606715" y="5394488"/>
            <a:ext cx="6115050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finally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절은 예외 발생 여부와 관계없이 항상 실행됨</a:t>
            </a:r>
            <a:endParaRPr lang="en-US" altLang="ko-KR" b="1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7" name="그림 6" descr="텍스트, 스크린샷, 디스플레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3EECE29-ACF8-7650-E836-7B7689718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4" t="16448" r="7606" b="16061"/>
          <a:stretch>
            <a:fillRect/>
          </a:stretch>
        </p:blipFill>
        <p:spPr>
          <a:xfrm>
            <a:off x="1673967" y="1881100"/>
            <a:ext cx="8860683" cy="360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14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1E5A80F-2342-3EC5-44F6-3183BBB5C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raise ~ Exception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1DD4B67-F560-FBE0-A21F-08177A51EC21}"/>
              </a:ext>
            </a:extLst>
          </p:cNvPr>
          <p:cNvSpPr txBox="1">
            <a:spLocks/>
          </p:cNvSpPr>
          <p:nvPr/>
        </p:nvSpPr>
        <p:spPr>
          <a:xfrm>
            <a:off x="1530477" y="658160"/>
            <a:ext cx="8796152" cy="7269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✅ </a:t>
            </a:r>
            <a:r>
              <a:rPr lang="en-US" altLang="ko-KR" dirty="0"/>
              <a:t>raise ~ </a:t>
            </a:r>
            <a:r>
              <a:rPr lang="en-US" altLang="ko-KR" dirty="0" err="1"/>
              <a:t>Exaception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B9D639-3BF6-CC02-8552-6AED7C8EE6E3}"/>
              </a:ext>
            </a:extLst>
          </p:cNvPr>
          <p:cNvSpPr txBox="1"/>
          <p:nvPr/>
        </p:nvSpPr>
        <p:spPr>
          <a:xfrm>
            <a:off x="1519630" y="5807232"/>
            <a:ext cx="8796151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일반적으로 함수나 로직에서 잘못된 조건을 감지했을 때 의도적으로 예외를 발생시킴</a:t>
            </a:r>
            <a:endParaRPr lang="en-US" altLang="ko-KR" b="1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20" name="그림 19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48EF3EB-E85B-D31E-C3B7-96E7187F7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7" t="14740" r="7510" b="14083"/>
          <a:stretch>
            <a:fillRect/>
          </a:stretch>
        </p:blipFill>
        <p:spPr>
          <a:xfrm>
            <a:off x="1654629" y="1385096"/>
            <a:ext cx="9006894" cy="441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67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48508-AAA0-ABBB-4AA1-756029F1E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3E9F74D-109B-6AF9-777B-3CFA92906B71}"/>
              </a:ext>
            </a:extLst>
          </p:cNvPr>
          <p:cNvSpPr txBox="1">
            <a:spLocks/>
          </p:cNvSpPr>
          <p:nvPr/>
        </p:nvSpPr>
        <p:spPr>
          <a:xfrm>
            <a:off x="1524000" y="2555530"/>
            <a:ext cx="9144000" cy="11161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59371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ACC89-A311-E758-8A01-9B23AAD9A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584F6-5937-D9AF-6788-62A85BE767B2}"/>
              </a:ext>
            </a:extLst>
          </p:cNvPr>
          <p:cNvSpPr txBox="1"/>
          <p:nvPr/>
        </p:nvSpPr>
        <p:spPr>
          <a:xfrm>
            <a:off x="3862077" y="2600493"/>
            <a:ext cx="44678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15.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예외처리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5986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에러</a:t>
            </a:r>
            <a:r>
              <a:rPr lang="en-US" altLang="ko-KR" dirty="0"/>
              <a:t>(Error)</a:t>
            </a:r>
            <a:r>
              <a:rPr lang="ko-KR" altLang="en-US" dirty="0"/>
              <a:t>와 예외</a:t>
            </a:r>
            <a:r>
              <a:rPr lang="en-US" altLang="ko-KR" dirty="0"/>
              <a:t>(Exception)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F86AB2-DBD8-4DB1-9D92-B364D9F67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F3EFE5-4DFE-4E9D-B428-B96008A2C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D81B33-3C10-4B58-9ACC-5628B021DE57}"/>
              </a:ext>
            </a:extLst>
          </p:cNvPr>
          <p:cNvSpPr txBox="1"/>
          <p:nvPr/>
        </p:nvSpPr>
        <p:spPr>
          <a:xfrm>
            <a:off x="188473" y="1066573"/>
            <a:ext cx="11764536" cy="4378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💡 </a:t>
            </a:r>
            <a:r>
              <a:rPr lang="ko-KR" altLang="en-US" sz="2400" b="1" dirty="0"/>
              <a:t>에러</a:t>
            </a:r>
            <a:r>
              <a:rPr lang="en-US" altLang="ko-KR" sz="2400" b="1" dirty="0"/>
              <a:t>(Error)</a:t>
            </a:r>
          </a:p>
          <a:p>
            <a:pPr marL="371475" lvl="1"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프로그램이 실행 자체를 할 수 없게 만드는 치명적인 문제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371475" lvl="1"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예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구문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(syntax)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오류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문법에 맞지 않거나 오타가 났을 경우 발생하는 오류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371475" lvl="1"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                                            IDE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에서 실행 전에 알 수 있음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💡 </a:t>
            </a:r>
            <a:r>
              <a:rPr lang="ko-KR" altLang="en-US" sz="2400" b="1" dirty="0"/>
              <a:t>예외</a:t>
            </a:r>
            <a:r>
              <a:rPr lang="en-US" altLang="ko-KR" sz="2400" b="1" dirty="0"/>
              <a:t>(Exception) 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실행 중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(runtime)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 발생하며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코드가 실행을 시작했으나 특정 상황에서 중단되는 문제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 예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파일을 읽어 사용하려는데 파일이 없는 경우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리스트 값을 출력하려는데 리스트 요소가 없는 경우 등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     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→ </a:t>
            </a:r>
            <a:r>
              <a:rPr lang="ko-KR" altLang="en-US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에러가 발생되면 프로그램의 동작이 중지 또는 종료됨</a:t>
            </a:r>
            <a:endParaRPr lang="en-US" altLang="ko-KR" sz="2000" b="1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0647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21868-5C0F-11C4-3290-1CB2340CE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6AD73C-C8E9-4EEE-5165-995B36285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3EF7D3-52E7-1A0B-1D0E-F381360A0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063169"/>
            <a:ext cx="11688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💡 에러가 발생할만한 부분을 예측하여</a:t>
            </a:r>
            <a:r>
              <a:rPr lang="en-US" altLang="ko-KR" dirty="0"/>
              <a:t>,</a:t>
            </a:r>
            <a:r>
              <a:rPr lang="ko-KR" altLang="en-US" dirty="0"/>
              <a:t> 미리 </a:t>
            </a:r>
            <a:r>
              <a:rPr lang="ko-KR" altLang="en-US" b="1" dirty="0">
                <a:effectLst/>
              </a:rPr>
              <a:t>예외 상황에 대한 처리를 하는 것</a:t>
            </a:r>
            <a:endParaRPr lang="en-US" altLang="ko-KR" b="1" dirty="0">
              <a:effectLst/>
            </a:endParaRPr>
          </a:p>
          <a:p>
            <a:pPr marL="0" indent="0">
              <a:buNone/>
            </a:pPr>
            <a:r>
              <a:rPr lang="en-US" altLang="ko-KR" dirty="0"/>
              <a:t>      Try</a:t>
            </a:r>
            <a:r>
              <a:rPr lang="ko-KR" altLang="en-US" dirty="0"/>
              <a:t> 블록에서 발생한 예외를 </a:t>
            </a:r>
            <a:r>
              <a:rPr lang="en-US" altLang="ko-KR" dirty="0"/>
              <a:t>except </a:t>
            </a:r>
            <a:r>
              <a:rPr lang="ko-KR" altLang="en-US" dirty="0"/>
              <a:t>블록에서 처리한다</a:t>
            </a:r>
            <a:r>
              <a:rPr lang="en-US" altLang="ko-KR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A91DF9-16D5-945C-6767-6E5BCC684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2B3F89-3815-E284-C899-18FAB8543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1F1D71-46B3-154A-BC2E-DB176BA5D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485" y="2579563"/>
            <a:ext cx="6239324" cy="362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51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폰트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DBAF9B4-33FD-8C70-B0DC-9189B0FA1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22" y="619876"/>
            <a:ext cx="11095556" cy="641827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 처리 기본 문법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AC68E6-BEF7-4FB7-B7CA-ED8FF1B29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0591" y="1210996"/>
            <a:ext cx="8796152" cy="726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✅ </a:t>
            </a:r>
            <a:r>
              <a:rPr lang="en-US" altLang="ko-KR" dirty="0"/>
              <a:t>Try</a:t>
            </a:r>
            <a:r>
              <a:rPr lang="ko-KR" altLang="en-US" dirty="0"/>
              <a:t> 블록에서 발생한 예외를 </a:t>
            </a:r>
            <a:r>
              <a:rPr lang="en-US" altLang="ko-KR" dirty="0"/>
              <a:t>except </a:t>
            </a:r>
            <a:r>
              <a:rPr lang="ko-KR" altLang="en-US" dirty="0"/>
              <a:t>블록에서 처리한다</a:t>
            </a:r>
            <a:r>
              <a:rPr lang="en-US" altLang="ko-KR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F86AB2-DBD8-4DB1-9D92-B364D9F67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F3EFE5-4DFE-4E9D-B428-B96008A2C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765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발생 가능한 예외 종류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F86AB2-DBD8-4DB1-9D92-B364D9F67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F3EFE5-4DFE-4E9D-B428-B96008A2C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32A3C9A-EFD0-2E0C-D29D-10374876BC9B}"/>
              </a:ext>
            </a:extLst>
          </p:cNvPr>
          <p:cNvGrpSpPr/>
          <p:nvPr/>
        </p:nvGrpSpPr>
        <p:grpSpPr>
          <a:xfrm>
            <a:off x="1753161" y="1616628"/>
            <a:ext cx="8685678" cy="2135518"/>
            <a:chOff x="1063943" y="1782561"/>
            <a:chExt cx="8685678" cy="213551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6126C6E-9570-A1B7-A818-E4E2B8AEF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4391" y="1782561"/>
              <a:ext cx="8287827" cy="125437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52A4F9A-493B-7DDC-2070-D5AEA44BF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3943" y="2939921"/>
              <a:ext cx="8685678" cy="978158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C9CD8D0-7AA1-E4E3-A67E-B40342F1F326}"/>
              </a:ext>
            </a:extLst>
          </p:cNvPr>
          <p:cNvGrpSpPr/>
          <p:nvPr/>
        </p:nvGrpSpPr>
        <p:grpSpPr>
          <a:xfrm>
            <a:off x="1753160" y="4525573"/>
            <a:ext cx="8685679" cy="1710308"/>
            <a:chOff x="1144390" y="4510493"/>
            <a:chExt cx="9003425" cy="177287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EE78F91-23DB-AA70-9E77-B2EFDF14E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4390" y="4510493"/>
              <a:ext cx="2630893" cy="30267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2A38E4F-FF59-73D9-EFA8-4301A3C6D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4486" y="5311683"/>
              <a:ext cx="8983329" cy="971686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EB9AC47-0A8A-8712-D09F-740C1EB0C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64486" y="4905044"/>
              <a:ext cx="3295954" cy="34382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E56DCD7-6E50-B7DB-EF32-15B1F86F5E3F}"/>
              </a:ext>
            </a:extLst>
          </p:cNvPr>
          <p:cNvSpPr txBox="1"/>
          <p:nvPr/>
        </p:nvSpPr>
        <p:spPr>
          <a:xfrm>
            <a:off x="1630687" y="1092147"/>
            <a:ext cx="61105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2400" dirty="0"/>
              <a:t>✅ </a:t>
            </a:r>
            <a:r>
              <a:rPr lang="en-US" altLang="ko-KR" sz="2400" dirty="0" err="1"/>
              <a:t>IndexError</a:t>
            </a:r>
            <a:r>
              <a:rPr lang="en-US" altLang="ko-KR" sz="2400" dirty="0"/>
              <a:t>:</a:t>
            </a:r>
            <a:r>
              <a:rPr lang="ko-KR" altLang="en-US" sz="2400" dirty="0"/>
              <a:t> 리스트 인덱스 범위 오류</a:t>
            </a:r>
            <a:endParaRPr lang="en-US" altLang="ko-KR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21AE2B-5D89-1853-CB76-5BF13A7A3227}"/>
              </a:ext>
            </a:extLst>
          </p:cNvPr>
          <p:cNvSpPr txBox="1"/>
          <p:nvPr/>
        </p:nvSpPr>
        <p:spPr>
          <a:xfrm>
            <a:off x="1630687" y="3986012"/>
            <a:ext cx="83627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2400" dirty="0"/>
              <a:t>✅ </a:t>
            </a:r>
            <a:r>
              <a:rPr lang="en-US" altLang="ko-KR" sz="2400" dirty="0" err="1"/>
              <a:t>ValueError</a:t>
            </a:r>
            <a:r>
              <a:rPr lang="en-US" altLang="ko-KR" sz="2400" dirty="0"/>
              <a:t>: </a:t>
            </a:r>
            <a:r>
              <a:rPr lang="ko-KR" altLang="en-US" sz="2400" dirty="0"/>
              <a:t>부적절한 값을 가진 인자를 받았을 때 발생하는 에러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599748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발생 가능한 예외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AC68E6-BEF7-4FB7-B7CA-ED8FF1B29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821" y="1550845"/>
            <a:ext cx="7413270" cy="29219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/>
              <a:t>✅ </a:t>
            </a:r>
            <a:r>
              <a:rPr lang="en-US" altLang="ko-KR" sz="2400" dirty="0" err="1"/>
              <a:t>ZeroDivisionError</a:t>
            </a:r>
            <a:r>
              <a:rPr lang="en-US" altLang="ko-KR" sz="2400" dirty="0"/>
              <a:t>:</a:t>
            </a:r>
            <a:r>
              <a:rPr lang="ko-KR" altLang="en-US" sz="2400" dirty="0"/>
              <a:t> </a:t>
            </a:r>
            <a:r>
              <a:rPr lang="en-US" altLang="ko-KR" sz="2400" dirty="0"/>
              <a:t>0</a:t>
            </a:r>
            <a:r>
              <a:rPr lang="ko-KR" altLang="en-US" sz="2400" dirty="0"/>
              <a:t>으로 나눌 때 발생하는 오류</a:t>
            </a:r>
            <a:endParaRPr lang="en-US" altLang="ko-KR" sz="2400" dirty="0"/>
          </a:p>
          <a:p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✅ </a:t>
            </a:r>
            <a:r>
              <a:rPr lang="en-US" altLang="ko-KR" sz="2400" dirty="0" err="1"/>
              <a:t>NameError</a:t>
            </a:r>
            <a:r>
              <a:rPr lang="en-US" altLang="ko-KR" sz="2400" dirty="0"/>
              <a:t>: </a:t>
            </a:r>
            <a:r>
              <a:rPr lang="ko-KR" altLang="en-US" sz="2400" dirty="0"/>
              <a:t>존재하지 않는 변수를 호출할 때</a:t>
            </a:r>
            <a:endParaRPr lang="en-US" altLang="ko-KR" sz="2400" dirty="0"/>
          </a:p>
          <a:p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✅ </a:t>
            </a:r>
            <a:r>
              <a:rPr lang="en-US" altLang="ko-KR" sz="2400" dirty="0" err="1"/>
              <a:t>FileNotFoundError</a:t>
            </a:r>
            <a:r>
              <a:rPr lang="en-US" altLang="ko-KR" sz="2400" dirty="0"/>
              <a:t>: </a:t>
            </a:r>
            <a:r>
              <a:rPr lang="ko-KR" altLang="en-US" sz="2400" dirty="0"/>
              <a:t>존재하지 않는 파일을 호출할 때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F86AB2-DBD8-4DB1-9D92-B364D9F67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F3EFE5-4DFE-4E9D-B428-B96008A2C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FC91E6-CD92-5E16-286A-9E874130B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604" y="1550845"/>
            <a:ext cx="2135972" cy="4650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0995EC8-ECC9-44FE-6D03-AB5681AB3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221" y="2741587"/>
            <a:ext cx="2149740" cy="10055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481CCFD-3DF2-27E2-0353-10CC180F6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654" y="4547990"/>
            <a:ext cx="4440019" cy="43583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F92A6D0-C57C-B684-35B1-4809AF4452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1467" y="4980780"/>
            <a:ext cx="9069066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28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6B3BB-14E6-CDE0-FEC9-899B44E3C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4BE515-A8BC-2A15-5B88-33A1FE001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 처리 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2541D-44DA-4178-F8B1-B7D79316C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5732" y="1106221"/>
            <a:ext cx="8796152" cy="726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✅ 단일 </a:t>
            </a:r>
            <a:r>
              <a:rPr lang="en-US" altLang="ko-KR" dirty="0"/>
              <a:t>except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2144F1-9C66-922D-0D43-560487BEA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518E32F-186E-A3A0-0EE8-FB61D9158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9582EA-986B-1529-704A-ADFA2DB85019}"/>
              </a:ext>
            </a:extLst>
          </p:cNvPr>
          <p:cNvSpPr txBox="1"/>
          <p:nvPr/>
        </p:nvSpPr>
        <p:spPr>
          <a:xfrm>
            <a:off x="1610591" y="5413264"/>
            <a:ext cx="6115050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하나의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except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블록으로 </a:t>
            </a:r>
            <a:r>
              <a:rPr lang="ko-KR" altLang="en-US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모든 예외 처리</a:t>
            </a:r>
            <a:endParaRPr lang="en-US" altLang="ko-KR" b="1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4" name="그림 13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C0D8899-298B-9223-6B85-6F15EDA51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5" t="18868" r="9278" b="18241"/>
          <a:stretch>
            <a:fillRect/>
          </a:stretch>
        </p:blipFill>
        <p:spPr>
          <a:xfrm>
            <a:off x="1670050" y="1683138"/>
            <a:ext cx="8851900" cy="373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578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F9E20-F68F-3940-7843-C9C41D976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EF6F99-CFE7-1695-FC90-4BA7A0DF3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 처리 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6A99DE-D23C-743F-6074-C44C5F445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4846" y="1304194"/>
            <a:ext cx="8796152" cy="726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✅ 특정 예외 지정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026586-2107-3A4E-A4FC-8FA333282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6F3548-DBAD-C3D1-CF95-235104B5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587004-1676-C9BF-E5D3-76FD3236920B}"/>
              </a:ext>
            </a:extLst>
          </p:cNvPr>
          <p:cNvSpPr txBox="1"/>
          <p:nvPr/>
        </p:nvSpPr>
        <p:spPr>
          <a:xfrm>
            <a:off x="1606715" y="5394488"/>
            <a:ext cx="6115050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특정 예외 유형만 처리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9" name="그림 8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8F0B730-5542-D964-0AC5-563633F3B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3" t="20181" r="9679" b="19762"/>
          <a:stretch>
            <a:fillRect/>
          </a:stretch>
        </p:blipFill>
        <p:spPr>
          <a:xfrm>
            <a:off x="1676399" y="1923143"/>
            <a:ext cx="8843963" cy="347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761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Pretendard Black"/>
        <a:ea typeface="Pretendard Black"/>
        <a:cs typeface=""/>
      </a:majorFont>
      <a:minorFont>
        <a:latin typeface="Pretendard Medium"/>
        <a:ea typeface="Pretendard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6427</TotalTime>
  <Words>343</Words>
  <Application>Microsoft Office PowerPoint</Application>
  <PresentationFormat>와이드스크린</PresentationFormat>
  <Paragraphs>79</Paragraphs>
  <Slides>16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Wingdings</vt:lpstr>
      <vt:lpstr>Arial</vt:lpstr>
      <vt:lpstr>G마켓 산스 TTF Bold</vt:lpstr>
      <vt:lpstr>Pretendard Black</vt:lpstr>
      <vt:lpstr>Pretendard Medium</vt:lpstr>
      <vt:lpstr>Kim jung chul Gothic Regular</vt:lpstr>
      <vt:lpstr>Pretendard Light</vt:lpstr>
      <vt:lpstr>맑은 고딕</vt:lpstr>
      <vt:lpstr>메이플스토리</vt:lpstr>
      <vt:lpstr>1_Office 테마</vt:lpstr>
      <vt:lpstr>x</vt:lpstr>
      <vt:lpstr>PowerPoint 프레젠테이션</vt:lpstr>
      <vt:lpstr>에러(Error)와 예외(Exception)</vt:lpstr>
      <vt:lpstr>예외 처리</vt:lpstr>
      <vt:lpstr>예외 처리 기본 문법</vt:lpstr>
      <vt:lpstr>발생 가능한 예외 종류</vt:lpstr>
      <vt:lpstr>발생 가능한 예외 종류</vt:lpstr>
      <vt:lpstr>예외 처리 예시</vt:lpstr>
      <vt:lpstr>예외 처리 예시</vt:lpstr>
      <vt:lpstr>예외 처리 예시</vt:lpstr>
      <vt:lpstr>예외 처리 예시</vt:lpstr>
      <vt:lpstr>예외 처리 예시</vt:lpstr>
      <vt:lpstr>예외 처리 예시</vt:lpstr>
      <vt:lpstr>예외 처리 예시</vt:lpstr>
      <vt:lpstr>raise ~ Exception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</dc:title>
  <dc:creator>spreatics</dc:creator>
  <cp:lastModifiedBy>On Coding</cp:lastModifiedBy>
  <cp:revision>476</cp:revision>
  <dcterms:created xsi:type="dcterms:W3CDTF">2023-01-31T04:26:23Z</dcterms:created>
  <dcterms:modified xsi:type="dcterms:W3CDTF">2025-11-07T03:08:54Z</dcterms:modified>
</cp:coreProperties>
</file>